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54" r:id="rId1"/>
  </p:sldMasterIdLst>
  <p:notesMasterIdLst>
    <p:notesMasterId r:id="rId35"/>
  </p:notesMasterIdLst>
  <p:sldIdLst>
    <p:sldId id="256" r:id="rId2"/>
    <p:sldId id="296" r:id="rId3"/>
    <p:sldId id="327" r:id="rId4"/>
    <p:sldId id="326" r:id="rId5"/>
    <p:sldId id="297" r:id="rId6"/>
    <p:sldId id="298" r:id="rId7"/>
    <p:sldId id="319" r:id="rId8"/>
    <p:sldId id="318" r:id="rId9"/>
    <p:sldId id="330" r:id="rId10"/>
    <p:sldId id="266" r:id="rId11"/>
    <p:sldId id="300" r:id="rId12"/>
    <p:sldId id="302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21" r:id="rId21"/>
    <p:sldId id="322" r:id="rId22"/>
    <p:sldId id="323" r:id="rId23"/>
    <p:sldId id="312" r:id="rId24"/>
    <p:sldId id="324" r:id="rId25"/>
    <p:sldId id="325" r:id="rId26"/>
    <p:sldId id="331" r:id="rId27"/>
    <p:sldId id="313" r:id="rId28"/>
    <p:sldId id="328" r:id="rId29"/>
    <p:sldId id="329" r:id="rId30"/>
    <p:sldId id="314" r:id="rId31"/>
    <p:sldId id="299" r:id="rId32"/>
    <p:sldId id="315" r:id="rId33"/>
    <p:sldId id="270" r:id="rId3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Barlow Light" panose="00000400000000000000" pitchFamily="2" charset="0"/>
      <p:regular r:id="rId40"/>
      <p:bold r:id="rId41"/>
      <p:italic r:id="rId42"/>
      <p:boldItalic r:id="rId43"/>
    </p:embeddedFont>
    <p:embeddedFont>
      <p:font typeface="Bauhaus 93" panose="04030905020B02020C02" pitchFamily="82" charset="0"/>
      <p:regular r:id="rId44"/>
    </p:embeddedFont>
    <p:embeddedFont>
      <p:font typeface="Bookman Old Style" panose="02050604050505020204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ooper Black" panose="0208090404030B020404" pitchFamily="18" charset="0"/>
      <p:regular r:id="rId57"/>
    </p:embeddedFont>
    <p:embeddedFont>
      <p:font typeface="Gill Sans MT" panose="020B05020201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82E4E2"/>
    <a:srgbClr val="FF99CC"/>
    <a:srgbClr val="F4F7E5"/>
    <a:srgbClr val="CC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99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3FD11-08BC-4857-AE2C-794C83312B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E9948B-8CCD-4C45-A30E-45BF5AFED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 can add some more features in future.</a:t>
          </a:r>
        </a:p>
      </dgm:t>
    </dgm:pt>
    <dgm:pt modelId="{0BC5E88F-CC0D-49A4-B35F-FB0D593726EF}" type="parTrans" cxnId="{8948AC57-1A8F-4844-AF4F-6FC3A26ED048}">
      <dgm:prSet/>
      <dgm:spPr/>
      <dgm:t>
        <a:bodyPr/>
        <a:lstStyle/>
        <a:p>
          <a:endParaRPr lang="en-US"/>
        </a:p>
      </dgm:t>
    </dgm:pt>
    <dgm:pt modelId="{18153E4E-C096-4496-ABF3-D145307204CE}" type="sibTrans" cxnId="{8948AC57-1A8F-4844-AF4F-6FC3A26ED048}">
      <dgm:prSet/>
      <dgm:spPr/>
      <dgm:t>
        <a:bodyPr/>
        <a:lstStyle/>
        <a:p>
          <a:endParaRPr lang="en-US"/>
        </a:p>
      </dgm:t>
    </dgm:pt>
    <dgm:pt modelId="{FE095797-E271-4EA8-87DF-8B3BFDEA8F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can take feedbacks from the Customers to improve the      Customer relationship. </a:t>
          </a:r>
        </a:p>
      </dgm:t>
    </dgm:pt>
    <dgm:pt modelId="{518B3F81-2831-47E2-8A1D-B447A192802A}" type="parTrans" cxnId="{11072EB4-B12B-4AB4-A393-F7FF01D36FB0}">
      <dgm:prSet/>
      <dgm:spPr/>
      <dgm:t>
        <a:bodyPr/>
        <a:lstStyle/>
        <a:p>
          <a:endParaRPr lang="en-US"/>
        </a:p>
      </dgm:t>
    </dgm:pt>
    <dgm:pt modelId="{1FD330EA-EC99-4077-A3F8-92FE59C6A148}" type="sibTrans" cxnId="{11072EB4-B12B-4AB4-A393-F7FF01D36FB0}">
      <dgm:prSet/>
      <dgm:spPr/>
      <dgm:t>
        <a:bodyPr/>
        <a:lstStyle/>
        <a:p>
          <a:endParaRPr lang="en-US"/>
        </a:p>
      </dgm:t>
    </dgm:pt>
    <dgm:pt modelId="{A48B2DE7-D1B3-46F6-8D6D-F4CADCB8B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Successful companies will view inventory as a strategic asset, rather than an aggravating expense or an evil to be tolerated</a:t>
          </a:r>
          <a:r>
            <a:rPr lang="en-US" b="0" i="0"/>
            <a:t>.</a:t>
          </a:r>
          <a:endParaRPr lang="en-US"/>
        </a:p>
      </dgm:t>
    </dgm:pt>
    <dgm:pt modelId="{9D4CD629-DC60-4AFA-B1D6-C1B85A58AD79}" type="parTrans" cxnId="{E048FC64-7648-4096-B8A1-DD7942DF0AE1}">
      <dgm:prSet/>
      <dgm:spPr/>
      <dgm:t>
        <a:bodyPr/>
        <a:lstStyle/>
        <a:p>
          <a:endParaRPr lang="en-US"/>
        </a:p>
      </dgm:t>
    </dgm:pt>
    <dgm:pt modelId="{9EEE8E10-4E90-4D96-AA6B-B09E48130B88}" type="sibTrans" cxnId="{E048FC64-7648-4096-B8A1-DD7942DF0AE1}">
      <dgm:prSet/>
      <dgm:spPr/>
      <dgm:t>
        <a:bodyPr/>
        <a:lstStyle/>
        <a:p>
          <a:endParaRPr lang="en-US"/>
        </a:p>
      </dgm:t>
    </dgm:pt>
    <dgm:pt modelId="{E1E89CCC-26DB-4C4B-8C7C-33DF93ED6911}" type="pres">
      <dgm:prSet presAssocID="{29D3FD11-08BC-4857-AE2C-794C83312BF3}" presName="root" presStyleCnt="0">
        <dgm:presLayoutVars>
          <dgm:dir/>
          <dgm:resizeHandles val="exact"/>
        </dgm:presLayoutVars>
      </dgm:prSet>
      <dgm:spPr/>
    </dgm:pt>
    <dgm:pt modelId="{F37C4138-4629-4DCD-800F-37F342F467E2}" type="pres">
      <dgm:prSet presAssocID="{92E9948B-8CCD-4C45-A30E-45BF5AFED0DD}" presName="compNode" presStyleCnt="0"/>
      <dgm:spPr/>
    </dgm:pt>
    <dgm:pt modelId="{4A75B683-BE27-4B61-A9A0-7EA0F68374C8}" type="pres">
      <dgm:prSet presAssocID="{92E9948B-8CCD-4C45-A30E-45BF5AFED0DD}" presName="bgRect" presStyleLbl="bgShp" presStyleIdx="0" presStyleCnt="3"/>
      <dgm:spPr/>
    </dgm:pt>
    <dgm:pt modelId="{4F0F4C07-BEDE-48F1-8392-EA04C11C016E}" type="pres">
      <dgm:prSet presAssocID="{92E9948B-8CCD-4C45-A30E-45BF5AFED0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DE1410E-D1BD-4457-B431-FDEDEC7D66DC}" type="pres">
      <dgm:prSet presAssocID="{92E9948B-8CCD-4C45-A30E-45BF5AFED0DD}" presName="spaceRect" presStyleCnt="0"/>
      <dgm:spPr/>
    </dgm:pt>
    <dgm:pt modelId="{FF782625-7250-47B9-90A7-5B245F56EFBB}" type="pres">
      <dgm:prSet presAssocID="{92E9948B-8CCD-4C45-A30E-45BF5AFED0DD}" presName="parTx" presStyleLbl="revTx" presStyleIdx="0" presStyleCnt="3">
        <dgm:presLayoutVars>
          <dgm:chMax val="0"/>
          <dgm:chPref val="0"/>
        </dgm:presLayoutVars>
      </dgm:prSet>
      <dgm:spPr/>
    </dgm:pt>
    <dgm:pt modelId="{6126859E-F2D6-44C9-AB18-BE0E1243D3BE}" type="pres">
      <dgm:prSet presAssocID="{18153E4E-C096-4496-ABF3-D145307204CE}" presName="sibTrans" presStyleCnt="0"/>
      <dgm:spPr/>
    </dgm:pt>
    <dgm:pt modelId="{42628BD4-2E4D-4842-97EB-49FE13839605}" type="pres">
      <dgm:prSet presAssocID="{FE095797-E271-4EA8-87DF-8B3BFDEA8F88}" presName="compNode" presStyleCnt="0"/>
      <dgm:spPr/>
    </dgm:pt>
    <dgm:pt modelId="{FA44BD6A-A956-4C89-A993-B198BA373CE9}" type="pres">
      <dgm:prSet presAssocID="{FE095797-E271-4EA8-87DF-8B3BFDEA8F88}" presName="bgRect" presStyleLbl="bgShp" presStyleIdx="1" presStyleCnt="3"/>
      <dgm:spPr/>
    </dgm:pt>
    <dgm:pt modelId="{0888B46F-F313-4028-A835-AF90A5D8F800}" type="pres">
      <dgm:prSet presAssocID="{FE095797-E271-4EA8-87DF-8B3BFDEA8F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894D63E0-6D46-4DF1-98DE-EB2B0E7A98DA}" type="pres">
      <dgm:prSet presAssocID="{FE095797-E271-4EA8-87DF-8B3BFDEA8F88}" presName="spaceRect" presStyleCnt="0"/>
      <dgm:spPr/>
    </dgm:pt>
    <dgm:pt modelId="{A91BE211-C295-4C69-8BAB-A4C4C59C8033}" type="pres">
      <dgm:prSet presAssocID="{FE095797-E271-4EA8-87DF-8B3BFDEA8F88}" presName="parTx" presStyleLbl="revTx" presStyleIdx="1" presStyleCnt="3">
        <dgm:presLayoutVars>
          <dgm:chMax val="0"/>
          <dgm:chPref val="0"/>
        </dgm:presLayoutVars>
      </dgm:prSet>
      <dgm:spPr/>
    </dgm:pt>
    <dgm:pt modelId="{C2FECC50-B97A-4881-9946-97DC47648F31}" type="pres">
      <dgm:prSet presAssocID="{1FD330EA-EC99-4077-A3F8-92FE59C6A148}" presName="sibTrans" presStyleCnt="0"/>
      <dgm:spPr/>
    </dgm:pt>
    <dgm:pt modelId="{5181BF01-B4BE-4492-B9CB-F7723D1E4771}" type="pres">
      <dgm:prSet presAssocID="{A48B2DE7-D1B3-46F6-8D6D-F4CADCB8B133}" presName="compNode" presStyleCnt="0"/>
      <dgm:spPr/>
    </dgm:pt>
    <dgm:pt modelId="{42D78575-AF35-4E7C-BD2D-EAA65D8A2989}" type="pres">
      <dgm:prSet presAssocID="{A48B2DE7-D1B3-46F6-8D6D-F4CADCB8B133}" presName="bgRect" presStyleLbl="bgShp" presStyleIdx="2" presStyleCnt="3"/>
      <dgm:spPr/>
    </dgm:pt>
    <dgm:pt modelId="{3BA2F4AF-4E43-483B-92B7-F65633CDF3D7}" type="pres">
      <dgm:prSet presAssocID="{A48B2DE7-D1B3-46F6-8D6D-F4CADCB8B1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DEEA0B9-16BA-4855-A7D0-8FFB680A3B53}" type="pres">
      <dgm:prSet presAssocID="{A48B2DE7-D1B3-46F6-8D6D-F4CADCB8B133}" presName="spaceRect" presStyleCnt="0"/>
      <dgm:spPr/>
    </dgm:pt>
    <dgm:pt modelId="{70E78B86-5CF6-44C0-9E9F-A65FBE2909D8}" type="pres">
      <dgm:prSet presAssocID="{A48B2DE7-D1B3-46F6-8D6D-F4CADCB8B1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AF290F-2E09-4C95-A986-83AE410972E1}" type="presOf" srcId="{A48B2DE7-D1B3-46F6-8D6D-F4CADCB8B133}" destId="{70E78B86-5CF6-44C0-9E9F-A65FBE2909D8}" srcOrd="0" destOrd="0" presId="urn:microsoft.com/office/officeart/2018/2/layout/IconVerticalSolidList"/>
    <dgm:cxn modelId="{E048FC64-7648-4096-B8A1-DD7942DF0AE1}" srcId="{29D3FD11-08BC-4857-AE2C-794C83312BF3}" destId="{A48B2DE7-D1B3-46F6-8D6D-F4CADCB8B133}" srcOrd="2" destOrd="0" parTransId="{9D4CD629-DC60-4AFA-B1D6-C1B85A58AD79}" sibTransId="{9EEE8E10-4E90-4D96-AA6B-B09E48130B88}"/>
    <dgm:cxn modelId="{8948AC57-1A8F-4844-AF4F-6FC3A26ED048}" srcId="{29D3FD11-08BC-4857-AE2C-794C83312BF3}" destId="{92E9948B-8CCD-4C45-A30E-45BF5AFED0DD}" srcOrd="0" destOrd="0" parTransId="{0BC5E88F-CC0D-49A4-B35F-FB0D593726EF}" sibTransId="{18153E4E-C096-4496-ABF3-D145307204CE}"/>
    <dgm:cxn modelId="{35DDF1AE-9767-4560-852E-D7FEAEB0D9A9}" type="presOf" srcId="{FE095797-E271-4EA8-87DF-8B3BFDEA8F88}" destId="{A91BE211-C295-4C69-8BAB-A4C4C59C8033}" srcOrd="0" destOrd="0" presId="urn:microsoft.com/office/officeart/2018/2/layout/IconVerticalSolidList"/>
    <dgm:cxn modelId="{11072EB4-B12B-4AB4-A393-F7FF01D36FB0}" srcId="{29D3FD11-08BC-4857-AE2C-794C83312BF3}" destId="{FE095797-E271-4EA8-87DF-8B3BFDEA8F88}" srcOrd="1" destOrd="0" parTransId="{518B3F81-2831-47E2-8A1D-B447A192802A}" sibTransId="{1FD330EA-EC99-4077-A3F8-92FE59C6A148}"/>
    <dgm:cxn modelId="{AB0B74DB-251E-4193-A89D-4B07D44D35E7}" type="presOf" srcId="{29D3FD11-08BC-4857-AE2C-794C83312BF3}" destId="{E1E89CCC-26DB-4C4B-8C7C-33DF93ED6911}" srcOrd="0" destOrd="0" presId="urn:microsoft.com/office/officeart/2018/2/layout/IconVerticalSolidList"/>
    <dgm:cxn modelId="{28F1F7EE-CF70-4ADB-955B-3DB42C338264}" type="presOf" srcId="{92E9948B-8CCD-4C45-A30E-45BF5AFED0DD}" destId="{FF782625-7250-47B9-90A7-5B245F56EFBB}" srcOrd="0" destOrd="0" presId="urn:microsoft.com/office/officeart/2018/2/layout/IconVerticalSolidList"/>
    <dgm:cxn modelId="{D1232440-5018-43F3-AFBB-1A6DE31E28E0}" type="presParOf" srcId="{E1E89CCC-26DB-4C4B-8C7C-33DF93ED6911}" destId="{F37C4138-4629-4DCD-800F-37F342F467E2}" srcOrd="0" destOrd="0" presId="urn:microsoft.com/office/officeart/2018/2/layout/IconVerticalSolidList"/>
    <dgm:cxn modelId="{CEA98A2F-40C4-4250-8457-26FE51995F53}" type="presParOf" srcId="{F37C4138-4629-4DCD-800F-37F342F467E2}" destId="{4A75B683-BE27-4B61-A9A0-7EA0F68374C8}" srcOrd="0" destOrd="0" presId="urn:microsoft.com/office/officeart/2018/2/layout/IconVerticalSolidList"/>
    <dgm:cxn modelId="{9E1DE66A-75ED-411B-A2F8-C7B48E5069D4}" type="presParOf" srcId="{F37C4138-4629-4DCD-800F-37F342F467E2}" destId="{4F0F4C07-BEDE-48F1-8392-EA04C11C016E}" srcOrd="1" destOrd="0" presId="urn:microsoft.com/office/officeart/2018/2/layout/IconVerticalSolidList"/>
    <dgm:cxn modelId="{9B518531-359F-4B06-BF29-966A4C9A8043}" type="presParOf" srcId="{F37C4138-4629-4DCD-800F-37F342F467E2}" destId="{4DE1410E-D1BD-4457-B431-FDEDEC7D66DC}" srcOrd="2" destOrd="0" presId="urn:microsoft.com/office/officeart/2018/2/layout/IconVerticalSolidList"/>
    <dgm:cxn modelId="{2DA4F4D4-CDB1-407E-98CF-0E8BA2A3F3C2}" type="presParOf" srcId="{F37C4138-4629-4DCD-800F-37F342F467E2}" destId="{FF782625-7250-47B9-90A7-5B245F56EFBB}" srcOrd="3" destOrd="0" presId="urn:microsoft.com/office/officeart/2018/2/layout/IconVerticalSolidList"/>
    <dgm:cxn modelId="{EE3FE6E0-C9C0-4ACB-90CE-282512F35443}" type="presParOf" srcId="{E1E89CCC-26DB-4C4B-8C7C-33DF93ED6911}" destId="{6126859E-F2D6-44C9-AB18-BE0E1243D3BE}" srcOrd="1" destOrd="0" presId="urn:microsoft.com/office/officeart/2018/2/layout/IconVerticalSolidList"/>
    <dgm:cxn modelId="{98A8EB80-BEA7-4189-B4AB-F4D6D3FFA85C}" type="presParOf" srcId="{E1E89CCC-26DB-4C4B-8C7C-33DF93ED6911}" destId="{42628BD4-2E4D-4842-97EB-49FE13839605}" srcOrd="2" destOrd="0" presId="urn:microsoft.com/office/officeart/2018/2/layout/IconVerticalSolidList"/>
    <dgm:cxn modelId="{DDD4FE48-28EE-4CCC-AD09-5AC51C66AFE6}" type="presParOf" srcId="{42628BD4-2E4D-4842-97EB-49FE13839605}" destId="{FA44BD6A-A956-4C89-A993-B198BA373CE9}" srcOrd="0" destOrd="0" presId="urn:microsoft.com/office/officeart/2018/2/layout/IconVerticalSolidList"/>
    <dgm:cxn modelId="{048A545C-03B3-456C-99CC-457208369176}" type="presParOf" srcId="{42628BD4-2E4D-4842-97EB-49FE13839605}" destId="{0888B46F-F313-4028-A835-AF90A5D8F800}" srcOrd="1" destOrd="0" presId="urn:microsoft.com/office/officeart/2018/2/layout/IconVerticalSolidList"/>
    <dgm:cxn modelId="{1E089E39-A759-47C6-9334-D5FEB4DF756A}" type="presParOf" srcId="{42628BD4-2E4D-4842-97EB-49FE13839605}" destId="{894D63E0-6D46-4DF1-98DE-EB2B0E7A98DA}" srcOrd="2" destOrd="0" presId="urn:microsoft.com/office/officeart/2018/2/layout/IconVerticalSolidList"/>
    <dgm:cxn modelId="{B48FA6ED-1B60-45BF-AC25-D32E36A645DD}" type="presParOf" srcId="{42628BD4-2E4D-4842-97EB-49FE13839605}" destId="{A91BE211-C295-4C69-8BAB-A4C4C59C8033}" srcOrd="3" destOrd="0" presId="urn:microsoft.com/office/officeart/2018/2/layout/IconVerticalSolidList"/>
    <dgm:cxn modelId="{F8F6A008-7C17-4461-A194-F69FA27F99AA}" type="presParOf" srcId="{E1E89CCC-26DB-4C4B-8C7C-33DF93ED6911}" destId="{C2FECC50-B97A-4881-9946-97DC47648F31}" srcOrd="3" destOrd="0" presId="urn:microsoft.com/office/officeart/2018/2/layout/IconVerticalSolidList"/>
    <dgm:cxn modelId="{BE92B269-61FE-4C5F-A26C-02F1D0A3A400}" type="presParOf" srcId="{E1E89CCC-26DB-4C4B-8C7C-33DF93ED6911}" destId="{5181BF01-B4BE-4492-B9CB-F7723D1E4771}" srcOrd="4" destOrd="0" presId="urn:microsoft.com/office/officeart/2018/2/layout/IconVerticalSolidList"/>
    <dgm:cxn modelId="{6EAC8EF6-48C9-4927-AC9F-BCABCB6A0867}" type="presParOf" srcId="{5181BF01-B4BE-4492-B9CB-F7723D1E4771}" destId="{42D78575-AF35-4E7C-BD2D-EAA65D8A2989}" srcOrd="0" destOrd="0" presId="urn:microsoft.com/office/officeart/2018/2/layout/IconVerticalSolidList"/>
    <dgm:cxn modelId="{4C91114A-CD38-48AC-A013-0D7439C184A8}" type="presParOf" srcId="{5181BF01-B4BE-4492-B9CB-F7723D1E4771}" destId="{3BA2F4AF-4E43-483B-92B7-F65633CDF3D7}" srcOrd="1" destOrd="0" presId="urn:microsoft.com/office/officeart/2018/2/layout/IconVerticalSolidList"/>
    <dgm:cxn modelId="{AB76A851-6A7B-4DA7-811D-4993A4D8D6BA}" type="presParOf" srcId="{5181BF01-B4BE-4492-B9CB-F7723D1E4771}" destId="{BDEEA0B9-16BA-4855-A7D0-8FFB680A3B53}" srcOrd="2" destOrd="0" presId="urn:microsoft.com/office/officeart/2018/2/layout/IconVerticalSolidList"/>
    <dgm:cxn modelId="{6506BF64-BFD2-4FD2-AD89-CF8CAAAEEC21}" type="presParOf" srcId="{5181BF01-B4BE-4492-B9CB-F7723D1E4771}" destId="{70E78B86-5CF6-44C0-9E9F-A65FBE2909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446D6-F70C-4986-8BFB-59114662EB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3A58B80-9A3B-4B70-B873-4807311A1A0B}">
      <dgm:prSet/>
      <dgm:spPr/>
      <dgm:t>
        <a:bodyPr/>
        <a:lstStyle/>
        <a:p>
          <a:pPr>
            <a:defRPr cap="all"/>
          </a:pPr>
          <a:r>
            <a:rPr lang="en-US" dirty="0"/>
            <a:t>Inventory management is important for keeping costs down, while meeting regulations.</a:t>
          </a:r>
        </a:p>
      </dgm:t>
    </dgm:pt>
    <dgm:pt modelId="{7F83BB04-73C9-4DF6-B909-1391258DCFF3}" type="parTrans" cxnId="{591DDE63-D6B7-4C35-AA00-DAA982CC9C41}">
      <dgm:prSet/>
      <dgm:spPr/>
      <dgm:t>
        <a:bodyPr/>
        <a:lstStyle/>
        <a:p>
          <a:endParaRPr lang="en-US"/>
        </a:p>
      </dgm:t>
    </dgm:pt>
    <dgm:pt modelId="{A82707A1-3B26-4236-8C75-C2B408AFBE67}" type="sibTrans" cxnId="{591DDE63-D6B7-4C35-AA00-DAA982CC9C41}">
      <dgm:prSet/>
      <dgm:spPr/>
      <dgm:t>
        <a:bodyPr/>
        <a:lstStyle/>
        <a:p>
          <a:endParaRPr lang="en-US"/>
        </a:p>
      </dgm:t>
    </dgm:pt>
    <dgm:pt modelId="{726436ED-2976-4FE1-8409-6B9A9E43E517}">
      <dgm:prSet/>
      <dgm:spPr/>
      <dgm:t>
        <a:bodyPr/>
        <a:lstStyle/>
        <a:p>
          <a:pPr>
            <a:defRPr cap="all"/>
          </a:pPr>
          <a:r>
            <a:rPr lang="en-US" dirty="0"/>
            <a:t>Supply and demand is a delicate balance, and inventory management hopes to ensure that the balance undistributed.</a:t>
          </a:r>
        </a:p>
      </dgm:t>
    </dgm:pt>
    <dgm:pt modelId="{652246AC-6CAA-4B1E-AD1A-D83E9CD93428}" type="parTrans" cxnId="{ACF66536-90BF-4895-AED5-F6DF4A1928CD}">
      <dgm:prSet/>
      <dgm:spPr/>
      <dgm:t>
        <a:bodyPr/>
        <a:lstStyle/>
        <a:p>
          <a:endParaRPr lang="en-US"/>
        </a:p>
      </dgm:t>
    </dgm:pt>
    <dgm:pt modelId="{615E6246-A7CA-4994-8797-04C7DECA01F9}" type="sibTrans" cxnId="{ACF66536-90BF-4895-AED5-F6DF4A1928CD}">
      <dgm:prSet/>
      <dgm:spPr/>
      <dgm:t>
        <a:bodyPr/>
        <a:lstStyle/>
        <a:p>
          <a:endParaRPr lang="en-US"/>
        </a:p>
      </dgm:t>
    </dgm:pt>
    <dgm:pt modelId="{39771BBB-5324-4693-8075-97A33002C547}" type="pres">
      <dgm:prSet presAssocID="{3A4446D6-F70C-4986-8BFB-59114662EB4B}" presName="root" presStyleCnt="0">
        <dgm:presLayoutVars>
          <dgm:dir/>
          <dgm:resizeHandles val="exact"/>
        </dgm:presLayoutVars>
      </dgm:prSet>
      <dgm:spPr/>
    </dgm:pt>
    <dgm:pt modelId="{517BDFC5-CCF2-4BAB-9158-AE7253D35B73}" type="pres">
      <dgm:prSet presAssocID="{C3A58B80-9A3B-4B70-B873-4807311A1A0B}" presName="compNode" presStyleCnt="0"/>
      <dgm:spPr/>
    </dgm:pt>
    <dgm:pt modelId="{9529E60C-FE30-4B6A-AB60-BC287DAD5D02}" type="pres">
      <dgm:prSet presAssocID="{C3A58B80-9A3B-4B70-B873-4807311A1A0B}" presName="iconBgRect" presStyleLbl="bgShp" presStyleIdx="0" presStyleCnt="2"/>
      <dgm:spPr/>
    </dgm:pt>
    <dgm:pt modelId="{57D1BA02-2B8B-4094-81D0-BAB2175161FD}" type="pres">
      <dgm:prSet presAssocID="{C3A58B80-9A3B-4B70-B873-4807311A1A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D8A1BCB-5085-4230-B9C5-6191D5FD2B58}" type="pres">
      <dgm:prSet presAssocID="{C3A58B80-9A3B-4B70-B873-4807311A1A0B}" presName="spaceRect" presStyleCnt="0"/>
      <dgm:spPr/>
    </dgm:pt>
    <dgm:pt modelId="{7917D60C-8AC9-4825-8AB6-8138EFDBD162}" type="pres">
      <dgm:prSet presAssocID="{C3A58B80-9A3B-4B70-B873-4807311A1A0B}" presName="textRect" presStyleLbl="revTx" presStyleIdx="0" presStyleCnt="2" custLinFactNeighborX="-294" custLinFactNeighborY="-18356">
        <dgm:presLayoutVars>
          <dgm:chMax val="1"/>
          <dgm:chPref val="1"/>
        </dgm:presLayoutVars>
      </dgm:prSet>
      <dgm:spPr/>
    </dgm:pt>
    <dgm:pt modelId="{6843C0CF-5C0E-41AB-9128-2075882E36EF}" type="pres">
      <dgm:prSet presAssocID="{A82707A1-3B26-4236-8C75-C2B408AFBE67}" presName="sibTrans" presStyleCnt="0"/>
      <dgm:spPr/>
    </dgm:pt>
    <dgm:pt modelId="{4CC51C65-EE1D-4258-B47E-ADE56161699E}" type="pres">
      <dgm:prSet presAssocID="{726436ED-2976-4FE1-8409-6B9A9E43E517}" presName="compNode" presStyleCnt="0"/>
      <dgm:spPr/>
    </dgm:pt>
    <dgm:pt modelId="{437C9F3E-5647-4439-B680-379589D2710C}" type="pres">
      <dgm:prSet presAssocID="{726436ED-2976-4FE1-8409-6B9A9E43E517}" presName="iconBgRect" presStyleLbl="bgShp" presStyleIdx="1" presStyleCnt="2"/>
      <dgm:spPr/>
    </dgm:pt>
    <dgm:pt modelId="{85EE4B4E-1B03-4EDC-997F-9284F03657BC}" type="pres">
      <dgm:prSet presAssocID="{726436ED-2976-4FE1-8409-6B9A9E43E5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8F100B8-CAFA-49FA-B782-FAF2FFB0370F}" type="pres">
      <dgm:prSet presAssocID="{726436ED-2976-4FE1-8409-6B9A9E43E517}" presName="spaceRect" presStyleCnt="0"/>
      <dgm:spPr/>
    </dgm:pt>
    <dgm:pt modelId="{5ADF9E6E-FC9B-4A14-B4BC-A794240CC165}" type="pres">
      <dgm:prSet presAssocID="{726436ED-2976-4FE1-8409-6B9A9E43E517}" presName="textRect" presStyleLbl="revTx" presStyleIdx="1" presStyleCnt="2" custLinFactNeighborX="-294" custLinFactNeighborY="-29697">
        <dgm:presLayoutVars>
          <dgm:chMax val="1"/>
          <dgm:chPref val="1"/>
        </dgm:presLayoutVars>
      </dgm:prSet>
      <dgm:spPr/>
    </dgm:pt>
  </dgm:ptLst>
  <dgm:cxnLst>
    <dgm:cxn modelId="{D15E9A33-8C27-4311-9A54-E2E01B00C259}" type="presOf" srcId="{726436ED-2976-4FE1-8409-6B9A9E43E517}" destId="{5ADF9E6E-FC9B-4A14-B4BC-A794240CC165}" srcOrd="0" destOrd="0" presId="urn:microsoft.com/office/officeart/2018/5/layout/IconCircleLabelList"/>
    <dgm:cxn modelId="{ACF66536-90BF-4895-AED5-F6DF4A1928CD}" srcId="{3A4446D6-F70C-4986-8BFB-59114662EB4B}" destId="{726436ED-2976-4FE1-8409-6B9A9E43E517}" srcOrd="1" destOrd="0" parTransId="{652246AC-6CAA-4B1E-AD1A-D83E9CD93428}" sibTransId="{615E6246-A7CA-4994-8797-04C7DECA01F9}"/>
    <dgm:cxn modelId="{591DDE63-D6B7-4C35-AA00-DAA982CC9C41}" srcId="{3A4446D6-F70C-4986-8BFB-59114662EB4B}" destId="{C3A58B80-9A3B-4B70-B873-4807311A1A0B}" srcOrd="0" destOrd="0" parTransId="{7F83BB04-73C9-4DF6-B909-1391258DCFF3}" sibTransId="{A82707A1-3B26-4236-8C75-C2B408AFBE67}"/>
    <dgm:cxn modelId="{92411A6C-7F81-4C18-9CA7-5DF1841F4E81}" type="presOf" srcId="{C3A58B80-9A3B-4B70-B873-4807311A1A0B}" destId="{7917D60C-8AC9-4825-8AB6-8138EFDBD162}" srcOrd="0" destOrd="0" presId="urn:microsoft.com/office/officeart/2018/5/layout/IconCircleLabelList"/>
    <dgm:cxn modelId="{8E4FBCC7-743E-45D9-8DF5-542BE4BC3C01}" type="presOf" srcId="{3A4446D6-F70C-4986-8BFB-59114662EB4B}" destId="{39771BBB-5324-4693-8075-97A33002C547}" srcOrd="0" destOrd="0" presId="urn:microsoft.com/office/officeart/2018/5/layout/IconCircleLabelList"/>
    <dgm:cxn modelId="{11EDDDD3-961F-4F21-8004-D124DD50C551}" type="presParOf" srcId="{39771BBB-5324-4693-8075-97A33002C547}" destId="{517BDFC5-CCF2-4BAB-9158-AE7253D35B73}" srcOrd="0" destOrd="0" presId="urn:microsoft.com/office/officeart/2018/5/layout/IconCircleLabelList"/>
    <dgm:cxn modelId="{32816AEB-2A0A-4C7A-9DF5-CE3D60E5BD2D}" type="presParOf" srcId="{517BDFC5-CCF2-4BAB-9158-AE7253D35B73}" destId="{9529E60C-FE30-4B6A-AB60-BC287DAD5D02}" srcOrd="0" destOrd="0" presId="urn:microsoft.com/office/officeart/2018/5/layout/IconCircleLabelList"/>
    <dgm:cxn modelId="{63C8733D-6A7B-4481-9F85-D995935DC303}" type="presParOf" srcId="{517BDFC5-CCF2-4BAB-9158-AE7253D35B73}" destId="{57D1BA02-2B8B-4094-81D0-BAB2175161FD}" srcOrd="1" destOrd="0" presId="urn:microsoft.com/office/officeart/2018/5/layout/IconCircleLabelList"/>
    <dgm:cxn modelId="{3097A953-DEFE-4AA3-AB1E-B6DD0AF58B9B}" type="presParOf" srcId="{517BDFC5-CCF2-4BAB-9158-AE7253D35B73}" destId="{FD8A1BCB-5085-4230-B9C5-6191D5FD2B58}" srcOrd="2" destOrd="0" presId="urn:microsoft.com/office/officeart/2018/5/layout/IconCircleLabelList"/>
    <dgm:cxn modelId="{BADE668C-6DB5-4980-B8B5-415482260021}" type="presParOf" srcId="{517BDFC5-CCF2-4BAB-9158-AE7253D35B73}" destId="{7917D60C-8AC9-4825-8AB6-8138EFDBD162}" srcOrd="3" destOrd="0" presId="urn:microsoft.com/office/officeart/2018/5/layout/IconCircleLabelList"/>
    <dgm:cxn modelId="{019D36CC-D5BA-454A-AA6B-854E5698BD53}" type="presParOf" srcId="{39771BBB-5324-4693-8075-97A33002C547}" destId="{6843C0CF-5C0E-41AB-9128-2075882E36EF}" srcOrd="1" destOrd="0" presId="urn:microsoft.com/office/officeart/2018/5/layout/IconCircleLabelList"/>
    <dgm:cxn modelId="{67C759EA-5B9D-4629-8DDE-ADF67D10FEF1}" type="presParOf" srcId="{39771BBB-5324-4693-8075-97A33002C547}" destId="{4CC51C65-EE1D-4258-B47E-ADE56161699E}" srcOrd="2" destOrd="0" presId="urn:microsoft.com/office/officeart/2018/5/layout/IconCircleLabelList"/>
    <dgm:cxn modelId="{79614AE3-B142-4607-B27D-03156CA4729B}" type="presParOf" srcId="{4CC51C65-EE1D-4258-B47E-ADE56161699E}" destId="{437C9F3E-5647-4439-B680-379589D2710C}" srcOrd="0" destOrd="0" presId="urn:microsoft.com/office/officeart/2018/5/layout/IconCircleLabelList"/>
    <dgm:cxn modelId="{D013C8E4-FCF3-4FD8-989A-5EAF2C0F4328}" type="presParOf" srcId="{4CC51C65-EE1D-4258-B47E-ADE56161699E}" destId="{85EE4B4E-1B03-4EDC-997F-9284F03657BC}" srcOrd="1" destOrd="0" presId="urn:microsoft.com/office/officeart/2018/5/layout/IconCircleLabelList"/>
    <dgm:cxn modelId="{A24FFC0B-A4F7-470E-8D07-D30648D3BD82}" type="presParOf" srcId="{4CC51C65-EE1D-4258-B47E-ADE56161699E}" destId="{28F100B8-CAFA-49FA-B782-FAF2FFB0370F}" srcOrd="2" destOrd="0" presId="urn:microsoft.com/office/officeart/2018/5/layout/IconCircleLabelList"/>
    <dgm:cxn modelId="{EEA58F38-E420-4B6F-9A20-FF8E72B08ECB}" type="presParOf" srcId="{4CC51C65-EE1D-4258-B47E-ADE56161699E}" destId="{5ADF9E6E-FC9B-4A14-B4BC-A794240CC16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5B683-BE27-4B61-A9A0-7EA0F68374C8}">
      <dsp:nvSpPr>
        <dsp:cNvPr id="0" name=""/>
        <dsp:cNvSpPr/>
      </dsp:nvSpPr>
      <dsp:spPr>
        <a:xfrm>
          <a:off x="0" y="403"/>
          <a:ext cx="7718059" cy="9450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F4C07-BEDE-48F1-8392-EA04C11C016E}">
      <dsp:nvSpPr>
        <dsp:cNvPr id="0" name=""/>
        <dsp:cNvSpPr/>
      </dsp:nvSpPr>
      <dsp:spPr>
        <a:xfrm>
          <a:off x="285874" y="213037"/>
          <a:ext cx="519771" cy="519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82625-7250-47B9-90A7-5B245F56EFBB}">
      <dsp:nvSpPr>
        <dsp:cNvPr id="0" name=""/>
        <dsp:cNvSpPr/>
      </dsp:nvSpPr>
      <dsp:spPr>
        <a:xfrm>
          <a:off x="1091519" y="403"/>
          <a:ext cx="6626539" cy="945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17" tIns="100017" rIns="100017" bIns="100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 can add some more features in future.</a:t>
          </a:r>
        </a:p>
      </dsp:txBody>
      <dsp:txXfrm>
        <a:off x="1091519" y="403"/>
        <a:ext cx="6626539" cy="945038"/>
      </dsp:txXfrm>
    </dsp:sp>
    <dsp:sp modelId="{FA44BD6A-A956-4C89-A993-B198BA373CE9}">
      <dsp:nvSpPr>
        <dsp:cNvPr id="0" name=""/>
        <dsp:cNvSpPr/>
      </dsp:nvSpPr>
      <dsp:spPr>
        <a:xfrm>
          <a:off x="0" y="1181702"/>
          <a:ext cx="7718059" cy="9450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B46F-F313-4028-A835-AF90A5D8F800}">
      <dsp:nvSpPr>
        <dsp:cNvPr id="0" name=""/>
        <dsp:cNvSpPr/>
      </dsp:nvSpPr>
      <dsp:spPr>
        <a:xfrm>
          <a:off x="285874" y="1394335"/>
          <a:ext cx="519771" cy="519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BE211-C295-4C69-8BAB-A4C4C59C8033}">
      <dsp:nvSpPr>
        <dsp:cNvPr id="0" name=""/>
        <dsp:cNvSpPr/>
      </dsp:nvSpPr>
      <dsp:spPr>
        <a:xfrm>
          <a:off x="1091519" y="1181702"/>
          <a:ext cx="6626539" cy="945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17" tIns="100017" rIns="100017" bIns="100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can take feedbacks from the Customers to improve the      Customer relationship. </a:t>
          </a:r>
        </a:p>
      </dsp:txBody>
      <dsp:txXfrm>
        <a:off x="1091519" y="1181702"/>
        <a:ext cx="6626539" cy="945038"/>
      </dsp:txXfrm>
    </dsp:sp>
    <dsp:sp modelId="{42D78575-AF35-4E7C-BD2D-EAA65D8A2989}">
      <dsp:nvSpPr>
        <dsp:cNvPr id="0" name=""/>
        <dsp:cNvSpPr/>
      </dsp:nvSpPr>
      <dsp:spPr>
        <a:xfrm>
          <a:off x="0" y="2363000"/>
          <a:ext cx="7718059" cy="9450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2F4AF-4E43-483B-92B7-F65633CDF3D7}">
      <dsp:nvSpPr>
        <dsp:cNvPr id="0" name=""/>
        <dsp:cNvSpPr/>
      </dsp:nvSpPr>
      <dsp:spPr>
        <a:xfrm>
          <a:off x="285874" y="2575634"/>
          <a:ext cx="519771" cy="519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78B86-5CF6-44C0-9E9F-A65FBE2909D8}">
      <dsp:nvSpPr>
        <dsp:cNvPr id="0" name=""/>
        <dsp:cNvSpPr/>
      </dsp:nvSpPr>
      <dsp:spPr>
        <a:xfrm>
          <a:off x="1091519" y="2363000"/>
          <a:ext cx="6626539" cy="945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17" tIns="100017" rIns="100017" bIns="100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Successful companies will view inventory as a strategic asset, rather than an aggravating expense or an evil to be tolerated</a:t>
          </a:r>
          <a:r>
            <a:rPr lang="en-US" sz="2000" b="0" i="0" kern="1200"/>
            <a:t>.</a:t>
          </a:r>
          <a:endParaRPr lang="en-US" sz="2000" kern="1200"/>
        </a:p>
      </dsp:txBody>
      <dsp:txXfrm>
        <a:off x="1091519" y="2363000"/>
        <a:ext cx="6626539" cy="945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9E60C-FE30-4B6A-AB60-BC287DAD5D02}">
      <dsp:nvSpPr>
        <dsp:cNvPr id="0" name=""/>
        <dsp:cNvSpPr/>
      </dsp:nvSpPr>
      <dsp:spPr>
        <a:xfrm>
          <a:off x="1292296" y="1210"/>
          <a:ext cx="1578375" cy="15783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1BA02-2B8B-4094-81D0-BAB2175161FD}">
      <dsp:nvSpPr>
        <dsp:cNvPr id="0" name=""/>
        <dsp:cNvSpPr/>
      </dsp:nvSpPr>
      <dsp:spPr>
        <a:xfrm>
          <a:off x="1628671" y="33758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7D60C-8AC9-4825-8AB6-8138EFDBD162}">
      <dsp:nvSpPr>
        <dsp:cNvPr id="0" name=""/>
        <dsp:cNvSpPr/>
      </dsp:nvSpPr>
      <dsp:spPr>
        <a:xfrm>
          <a:off x="780126" y="1939047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Inventory management is important for keeping costs down, while meeting regulations.</a:t>
          </a:r>
        </a:p>
      </dsp:txBody>
      <dsp:txXfrm>
        <a:off x="780126" y="1939047"/>
        <a:ext cx="2587500" cy="720000"/>
      </dsp:txXfrm>
    </dsp:sp>
    <dsp:sp modelId="{437C9F3E-5647-4439-B680-379589D2710C}">
      <dsp:nvSpPr>
        <dsp:cNvPr id="0" name=""/>
        <dsp:cNvSpPr/>
      </dsp:nvSpPr>
      <dsp:spPr>
        <a:xfrm>
          <a:off x="4332609" y="1210"/>
          <a:ext cx="1578375" cy="15783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E4B4E-1B03-4EDC-997F-9284F03657BC}">
      <dsp:nvSpPr>
        <dsp:cNvPr id="0" name=""/>
        <dsp:cNvSpPr/>
      </dsp:nvSpPr>
      <dsp:spPr>
        <a:xfrm>
          <a:off x="4668984" y="33758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F9E6E-FC9B-4A14-B4BC-A794240CC165}">
      <dsp:nvSpPr>
        <dsp:cNvPr id="0" name=""/>
        <dsp:cNvSpPr/>
      </dsp:nvSpPr>
      <dsp:spPr>
        <a:xfrm>
          <a:off x="3820439" y="185739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Supply and demand is a delicate balance, and inventory management hopes to ensure that the balance undistributed.</a:t>
          </a:r>
        </a:p>
      </dsp:txBody>
      <dsp:txXfrm>
        <a:off x="3820439" y="1857392"/>
        <a:ext cx="25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9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396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313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767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402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14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0267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838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478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916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392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427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74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8196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0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554908" y="1243803"/>
            <a:ext cx="6949508" cy="26117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br>
              <a:rPr lang="en" sz="3600" dirty="0">
                <a:solidFill>
                  <a:schemeClr val="lt2"/>
                </a:solidFill>
              </a:rPr>
            </a:br>
            <a:br>
              <a:rPr lang="en" dirty="0">
                <a:solidFill>
                  <a:schemeClr val="lt2"/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Bauhaus 93" pitchFamily="82" charset="0"/>
              </a:rPr>
              <a:t>      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Barlow" charset="0"/>
              </a:rPr>
              <a:t>INVENTORY MANAGEMENT SYSTEM</a:t>
            </a:r>
            <a:br>
              <a:rPr lang="en" dirty="0">
                <a:solidFill>
                  <a:schemeClr val="lt2"/>
                </a:solidFill>
              </a:rPr>
            </a:br>
            <a:endParaRPr dirty="0">
              <a:solidFill>
                <a:schemeClr val="lt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63538" y="4060976"/>
            <a:ext cx="296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75000"/>
                  </a:schemeClr>
                </a:solidFill>
                <a:latin typeface="Cooper Black" pitchFamily="18" charset="0"/>
              </a:rPr>
              <a:t>GROUP : 6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0" y="1608138"/>
            <a:ext cx="8613775" cy="25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endParaRPr sz="3200" dirty="0">
              <a:solidFill>
                <a:schemeClr val="tx1"/>
              </a:solidFill>
              <a:latin typeface="Century Gothic" panose="020B0502020202020204" pitchFamily="34" charset="0"/>
              <a:ea typeface="Yu Gothic Medium" pitchFamily="34" charset="-128"/>
              <a:cs typeface="Mongolian Baiti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41" y="687519"/>
            <a:ext cx="6332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Bookman Old Style" pitchFamily="18" charset="0"/>
              </a:rPr>
              <a:t>        </a:t>
            </a:r>
            <a:endParaRPr lang="en-US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892E8FC4-0ECF-0D8C-D6DD-47238FAE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r="-2" b="11379"/>
          <a:stretch/>
        </p:blipFill>
        <p:spPr>
          <a:xfrm>
            <a:off x="0" y="11723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1E15D-508B-DBCA-4366-6D68253859BB}"/>
              </a:ext>
            </a:extLst>
          </p:cNvPr>
          <p:cNvSpPr txBox="1"/>
          <p:nvPr/>
        </p:nvSpPr>
        <p:spPr>
          <a:xfrm>
            <a:off x="2044391" y="1026355"/>
            <a:ext cx="5374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TECHNOLOGIES  USED</a:t>
            </a:r>
            <a:endParaRPr lang="en-US" b="1" u="sng" dirty="0">
              <a:solidFill>
                <a:schemeClr val="bg1"/>
              </a:solidFill>
              <a:latin typeface="Century Gothic" panose="020B0502020202020204" pitchFamily="34" charset="0"/>
              <a:ea typeface="Yu Gothic Medium" pitchFamily="34" charset="-128"/>
              <a:cs typeface="Mongolian Baiti" pitchFamily="66" charset="0"/>
            </a:endParaRPr>
          </a:p>
          <a:p>
            <a:endParaRPr lang="en-US" sz="1800" b="1" dirty="0">
              <a:solidFill>
                <a:schemeClr val="bg1"/>
              </a:solidFill>
              <a:latin typeface="Century Gothic" panose="020B0502020202020204" pitchFamily="34" charset="0"/>
              <a:ea typeface="Yu Gothic Medium" pitchFamily="34" charset="-128"/>
              <a:cs typeface="Mongolian Baiti" pitchFamily="66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  <a:t>Front end: Angular  </a:t>
            </a:r>
            <a:b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</a:b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  <a:t>Server Side: Spring Boot  </a:t>
            </a:r>
            <a:b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</a:b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  <a:t>Back-end: Hibernate,  MYSQL </a:t>
            </a:r>
            <a:b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</a:b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ea typeface="Yu Gothic Medium" pitchFamily="34" charset="-128"/>
                <a:cs typeface="Mongolian Baiti" pitchFamily="66" charset="0"/>
              </a:rPr>
              <a:t>Server: Tomcat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6D71F-6BDF-7C46-6B75-18EEE7CD4D58}"/>
              </a:ext>
            </a:extLst>
          </p:cNvPr>
          <p:cNvSpPr txBox="1"/>
          <p:nvPr/>
        </p:nvSpPr>
        <p:spPr>
          <a:xfrm>
            <a:off x="8339455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Modules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1. User Registration</a:t>
            </a:r>
          </a:p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2. User Login</a:t>
            </a:r>
          </a:p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3. Item Management</a:t>
            </a:r>
          </a:p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4. Purchases Management</a:t>
            </a:r>
          </a:p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5. Sales Management</a:t>
            </a:r>
          </a:p>
          <a:p>
            <a:pPr marL="0" indent="0" defTabSz="914400">
              <a:spcAft>
                <a:spcPts val="600"/>
              </a:spcAft>
              <a:buSzPct val="100000"/>
              <a:buNone/>
            </a:pPr>
            <a:r>
              <a:rPr lang="en-US" b="0" i="0" dirty="0"/>
              <a:t>6. Customer Management</a:t>
            </a:r>
            <a:endParaRPr lang="en-US" dirty="0"/>
          </a:p>
          <a:p>
            <a:pPr marL="590550"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USER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1554"/>
            <a:ext cx="4576919" cy="343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Register to the application.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Sign into the application to maintain the record of activities.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Search for item by giving item number or item name.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the total stock of the item.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the sale details.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Fill the customer details by giving name, phone number and address.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REGISTER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endParaRPr lang="en-US" sz="1400" b="1" u="sng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endParaRPr lang="en-US" sz="1400" b="1" u="sng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400" b="1" u="sng" dirty="0"/>
              <a:t>FIELD REQUIRED:</a:t>
            </a: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Username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Password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400" b="1" u="sng" dirty="0"/>
              <a:t>REST API’S:</a:t>
            </a: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Login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Register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Reset Password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       Clear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LOGIN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03390"/>
            <a:ext cx="4576919" cy="3323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 defTabSz="914400">
              <a:spcAft>
                <a:spcPts val="600"/>
              </a:spcAft>
              <a:buSzPct val="100000"/>
              <a:buNone/>
            </a:pPr>
            <a:r>
              <a:rPr lang="en-US" b="1" u="sng" dirty="0"/>
              <a:t>FIELD REQUIRED :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username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 defTabSz="914400">
              <a:spcAft>
                <a:spcPts val="600"/>
              </a:spcAft>
              <a:buSzPct val="100000"/>
              <a:buNone/>
            </a:pPr>
            <a:r>
              <a:rPr lang="en-US" b="1" u="sng" dirty="0"/>
              <a:t>REST API’S </a:t>
            </a:r>
            <a:r>
              <a:rPr lang="en-US" dirty="0"/>
              <a:t>: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 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ITEM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300" b="1" u="sng" dirty="0"/>
              <a:t>FIELD REQUIRED </a:t>
            </a:r>
            <a:r>
              <a:rPr lang="en-US" sz="1300" dirty="0"/>
              <a:t>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item number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product id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item name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description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discount%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quantity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unit price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          total stock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PURCHASE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200" b="1" u="sng" dirty="0"/>
              <a:t>FIELD REQUIRED</a:t>
            </a:r>
            <a:r>
              <a:rPr lang="en-US" sz="1200" dirty="0"/>
              <a:t>: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item number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item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purchase date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purchase id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current stock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vendor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quantity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unit price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  total cost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200" b="1" u="sng" dirty="0"/>
              <a:t>REST API’S: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        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SALE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0830" y="667763"/>
            <a:ext cx="5557443" cy="3429001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2500" b="1" u="sng" dirty="0"/>
              <a:t>FIELD REQUIRED</a:t>
            </a:r>
            <a:r>
              <a:rPr lang="en-US" sz="2500" dirty="0"/>
              <a:t>: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Item Number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Item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Customer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Customer Id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Sale Id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Sale Date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Total Stock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Discount%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Quantity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Unit Price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  Total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2500" b="1" u="sng" dirty="0"/>
              <a:t>REST API’S</a:t>
            </a:r>
            <a:r>
              <a:rPr lang="en-US" sz="2500" dirty="0"/>
              <a:t>:  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500" dirty="0"/>
              <a:t>         Add</a:t>
            </a:r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2500" dirty="0"/>
              <a:t>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CUSTOMER MODULE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100" b="1" u="sng" dirty="0"/>
              <a:t>FIELD REQUIRED 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Customer Id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Phone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Phone 2(optional)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Email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Address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City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</a:t>
            </a:r>
            <a:r>
              <a:rPr lang="en-US" sz="1100" dirty="0" err="1"/>
              <a:t>Pincode</a:t>
            </a:r>
            <a:endParaRPr lang="en-US" sz="1100" dirty="0"/>
          </a:p>
          <a:p>
            <a:pPr marL="228600" indent="0" defTabSz="914400">
              <a:lnSpc>
                <a:spcPct val="110000"/>
              </a:lnSpc>
              <a:spcAft>
                <a:spcPts val="600"/>
              </a:spcAft>
              <a:buSzPct val="100000"/>
              <a:buNone/>
            </a:pPr>
            <a:r>
              <a:rPr lang="en-US" sz="1100" b="1" u="sng" dirty="0"/>
              <a:t>REST API’S PERFORMED </a:t>
            </a:r>
            <a:r>
              <a:rPr lang="en-US" sz="1100" dirty="0"/>
              <a:t>: 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          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2EC3205-FF4C-3E6A-251D-206F001E3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2" t="20292" r="25492" b="14483"/>
          <a:stretch/>
        </p:blipFill>
        <p:spPr>
          <a:xfrm>
            <a:off x="2164079" y="1035623"/>
            <a:ext cx="5318761" cy="30265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938" y="1106227"/>
            <a:ext cx="2116475" cy="2358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dirty="0"/>
              <a:t>Team members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495938" y="599229"/>
            <a:ext cx="608264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smtClean="0"/>
              <a:pPr lvl="0" indent="0" algn="l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15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361627"/>
            <a:ext cx="5670086" cy="3861826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26707"/>
              </p:ext>
            </p:extLst>
          </p:nvPr>
        </p:nvGraphicFramePr>
        <p:xfrm>
          <a:off x="3483171" y="788071"/>
          <a:ext cx="4570407" cy="2780940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  <a:tableStyleId>{8EC20E35-A176-4012-BC5E-935CFFF8708E}</a:tableStyleId>
              </a:tblPr>
              <a:tblGrid>
                <a:gridCol w="1762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IN" sz="700" b="1" u="none" cap="all" spc="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700" b="1" u="sng" cap="all" spc="60" dirty="0">
                          <a:solidFill>
                            <a:schemeClr val="tx1"/>
                          </a:solidFill>
                        </a:rPr>
                        <a:t>Employee Id</a:t>
                      </a:r>
                      <a:endParaRPr lang="en-US" sz="700" b="1" u="sng" cap="all" spc="60" dirty="0">
                        <a:solidFill>
                          <a:schemeClr val="tx1"/>
                        </a:solidFill>
                        <a:latin typeface="Barlow Light" charset="0"/>
                        <a:ea typeface="Yu Gothic Medium" pitchFamily="34" charset="-128"/>
                      </a:endParaRPr>
                    </a:p>
                  </a:txBody>
                  <a:tcPr marL="75825" marR="75825" marT="75825" marB="758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700" b="1" u="none" strike="noStrike" kern="1200" cap="all" spc="60" dirty="0">
                          <a:solidFill>
                            <a:schemeClr val="tx1"/>
                          </a:solidFill>
                          <a:sym typeface="Arial"/>
                        </a:rPr>
                        <a:t>  </a:t>
                      </a:r>
                      <a:r>
                        <a:rPr lang="en-IN" sz="700" b="1" u="sng" strike="noStrike" kern="1200" cap="all" spc="60" dirty="0">
                          <a:solidFill>
                            <a:schemeClr val="tx1"/>
                          </a:solidFill>
                          <a:sym typeface="Arial"/>
                        </a:rPr>
                        <a:t>Name</a:t>
                      </a:r>
                      <a:endParaRPr lang="en-US" sz="700" b="1" u="sng" cap="all" spc="60" dirty="0">
                        <a:solidFill>
                          <a:schemeClr val="tx1"/>
                        </a:solidFill>
                        <a:latin typeface="Barlow Light" charset="0"/>
                        <a:ea typeface="Yu Gothic Light" pitchFamily="34" charset="-128"/>
                      </a:endParaRPr>
                    </a:p>
                  </a:txBody>
                  <a:tcPr marL="75825" marR="75825" marT="75825" marB="758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2498849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Kurapati Sampath Kumar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2500493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 err="1">
                          <a:solidFill>
                            <a:schemeClr val="bg1"/>
                          </a:solidFill>
                        </a:rPr>
                        <a:t>Kunamneni</a:t>
                      </a:r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 Vijayalakshmi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2500484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BHADINENI NARENDRA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2498535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bg1"/>
                          </a:solidFill>
                        </a:rPr>
                        <a:t>Swati Pravin Gavate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2498915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bg1"/>
                          </a:solidFill>
                        </a:rPr>
                        <a:t>Ummadi Varalakshmi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2498789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bg1"/>
                          </a:solidFill>
                        </a:rPr>
                        <a:t>Sonali Bhanudas Mhatre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2498300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bg1"/>
                          </a:solidFill>
                        </a:rPr>
                        <a:t>Ramavath Ganesh Nayak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2498772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Sinchana V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2499000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Ashutosh Kumar Tiwari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14">
                <a:tc>
                  <a:txBody>
                    <a:bodyPr/>
                    <a:lstStyle/>
                    <a:p>
                      <a:r>
                        <a:rPr lang="en-IN" sz="900" b="0" i="0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2498890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MD Ashif Ali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2499330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bg1"/>
                          </a:solidFill>
                        </a:rPr>
                        <a:t>K Bhanu Prakash</a:t>
                      </a:r>
                    </a:p>
                  </a:txBody>
                  <a:tcPr marL="50550" marR="50550" marT="25275" marB="50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1213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125" t="19811" r="24738" b="14132"/>
          <a:stretch/>
        </p:blipFill>
        <p:spPr>
          <a:xfrm>
            <a:off x="2200337" y="1081078"/>
            <a:ext cx="5001357" cy="28202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339" t="20304" r="24724" b="14269"/>
          <a:stretch/>
        </p:blipFill>
        <p:spPr>
          <a:xfrm>
            <a:off x="1984321" y="1032104"/>
            <a:ext cx="5433389" cy="30792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783" t="20551" r="24956" b="14340"/>
          <a:stretch/>
        </p:blipFill>
        <p:spPr>
          <a:xfrm>
            <a:off x="2179320" y="1066800"/>
            <a:ext cx="5052060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877" t="20024" r="24864" b="14805"/>
          <a:stretch/>
        </p:blipFill>
        <p:spPr>
          <a:xfrm>
            <a:off x="1664538" y="863292"/>
            <a:ext cx="6082859" cy="34169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873" t="19479" r="25093" b="14829"/>
          <a:stretch/>
        </p:blipFill>
        <p:spPr>
          <a:xfrm>
            <a:off x="1875098" y="748868"/>
            <a:ext cx="5671595" cy="36457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030" t="20404" r="25117" b="13757"/>
          <a:stretch/>
        </p:blipFill>
        <p:spPr>
          <a:xfrm>
            <a:off x="2153597" y="1034583"/>
            <a:ext cx="5081286" cy="29016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grpSp>
        <p:nvGrpSpPr>
          <p:cNvPr id="3" name="Google Shape;456;p32"/>
          <p:cNvGrpSpPr/>
          <p:nvPr/>
        </p:nvGrpSpPr>
        <p:grpSpPr>
          <a:xfrm>
            <a:off x="709862" y="392846"/>
            <a:ext cx="7983538" cy="4393242"/>
            <a:chOff x="4243174" y="1241129"/>
            <a:chExt cx="4542205" cy="2661224"/>
          </a:xfrm>
        </p:grpSpPr>
        <p:sp>
          <p:nvSpPr>
            <p:cNvPr id="4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711" t="20589" r="25220" b="13593"/>
          <a:stretch/>
        </p:blipFill>
        <p:spPr>
          <a:xfrm>
            <a:off x="2210766" y="944088"/>
            <a:ext cx="5173882" cy="30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8A270BA2-8ED8-8962-676B-715593607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-8572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895350"/>
            <a:ext cx="2394787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/>
              <a:t>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766881"/>
            <a:ext cx="4563818" cy="36527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 </a:t>
            </a:r>
            <a:r>
              <a:rPr lang="en-US" i="0" dirty="0"/>
              <a:t>Reduces Risk of Overselling</a:t>
            </a:r>
            <a:r>
              <a:rPr lang="en-US" dirty="0"/>
              <a:t>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i="0" dirty="0"/>
              <a:t>Avoiding Stockouts and Excess Stock</a:t>
            </a:r>
            <a:r>
              <a:rPr lang="en-US" dirty="0"/>
              <a:t>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i="0" dirty="0"/>
              <a:t>A More Organized Warehouse.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i="0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i="0" dirty="0"/>
              <a:t>Better Customer Experience</a:t>
            </a:r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667C2-8AF9-82A6-D0A6-308F906A3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11" y="667764"/>
            <a:ext cx="3073010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Importance </a:t>
            </a:r>
            <a:b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of </a:t>
            </a:r>
            <a:b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Inventory</a:t>
            </a:r>
            <a:br>
              <a:rPr lang="en-US" sz="18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Balance the advantages and disadvantages of small and large inventories</a:t>
            </a:r>
            <a:br>
              <a:rPr lang="en-US" sz="1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800" b="0" i="0" kern="1200" cap="all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E7A422-1169-79FD-8CE3-C3396151A311}"/>
              </a:ext>
            </a:extLst>
          </p:cNvPr>
          <p:cNvSpPr txBox="1"/>
          <p:nvPr/>
        </p:nvSpPr>
        <p:spPr>
          <a:xfrm>
            <a:off x="3377814" y="667764"/>
            <a:ext cx="5647237" cy="3428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i="0" u="sng" dirty="0"/>
              <a:t>Pressure for Small </a:t>
            </a:r>
            <a:r>
              <a:rPr lang="en-US" u="sng" dirty="0"/>
              <a:t>I</a:t>
            </a:r>
            <a:r>
              <a:rPr lang="en-US" i="0" u="sng" dirty="0"/>
              <a:t>nventories: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b="0" i="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0" i="0" dirty="0"/>
              <a:t>Inventory holding cost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b="0" i="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0" i="0" dirty="0"/>
              <a:t>Cost of capital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b="0" i="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0" i="0" dirty="0"/>
              <a:t>Storage and handling costs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b="0" i="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0" i="0" dirty="0"/>
              <a:t>Taxes, insurance, and shrinkage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oxes On Rack In Warehouse">
            <a:extLst>
              <a:ext uri="{FF2B5EF4-FFF2-40B4-BE49-F238E27FC236}">
                <a16:creationId xmlns:a16="http://schemas.microsoft.com/office/drawing/2014/main" id="{5A33F28B-40A9-5ED3-01EC-F38462A8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r="-2" b="11379"/>
          <a:stretch/>
        </p:blipFill>
        <p:spPr>
          <a:xfrm>
            <a:off x="249" y="-1080"/>
            <a:ext cx="9143751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9E4231-6211-405E-A068-18646067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8" y="2826507"/>
            <a:ext cx="6221412" cy="1943882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9FE79-32C8-BBE0-7990-74C837967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131" y="3002836"/>
            <a:ext cx="5126667" cy="17109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171450" indent="-171450" defTabSz="914400">
              <a:spcBef>
                <a:spcPct val="0"/>
              </a:spcBef>
            </a:pPr>
            <a:r>
              <a:rPr lang="en-US" sz="2700" u="sng" dirty="0">
                <a:solidFill>
                  <a:srgbClr val="FFFFFE"/>
                </a:solidFill>
                <a:latin typeface="Century Gothic" panose="020B0502020202020204" pitchFamily="34" charset="0"/>
              </a:rPr>
              <a:t>Importance of Inventory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Pressures for large inventories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Customer service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Ordering cost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Setup cost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Labor and equipment utilization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Transportation cost</a:t>
            </a:r>
            <a:br>
              <a:rPr lang="en-US" sz="800" dirty="0">
                <a:solidFill>
                  <a:srgbClr val="FFFFFE"/>
                </a:solidFill>
              </a:rPr>
            </a:br>
            <a:br>
              <a:rPr lang="en-US" sz="800" dirty="0">
                <a:solidFill>
                  <a:srgbClr val="FFFFFE"/>
                </a:solidFill>
              </a:rPr>
            </a:br>
            <a:r>
              <a:rPr lang="en-US" sz="800" dirty="0">
                <a:solidFill>
                  <a:srgbClr val="FFFFFE"/>
                </a:solidFill>
              </a:rPr>
              <a:t>Payments to suppliers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8BED93-E65C-41D3-8B8A-5CE5F507B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2947860"/>
            <a:ext cx="5124375" cy="0"/>
          </a:xfrm>
          <a:prstGeom prst="line">
            <a:avLst/>
          </a:prstGeom>
          <a:ln w="31750">
            <a:solidFill>
              <a:srgbClr val="B58F5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BE6F-A4B8-4897-8316-34EB5C6A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836000"/>
            <a:ext cx="9527840" cy="396300"/>
          </a:xfrm>
        </p:spPr>
        <p:txBody>
          <a:bodyPr/>
          <a:lstStyle/>
          <a:p>
            <a:pPr algn="l"/>
            <a:r>
              <a:rPr lang="en-IN" dirty="0"/>
              <a:t>Frontend  Team                     Backend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8157-C678-4BBD-84FD-BF5F538E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729" y="1362496"/>
            <a:ext cx="3725272" cy="3418200"/>
          </a:xfrm>
        </p:spPr>
        <p:txBody>
          <a:bodyPr/>
          <a:lstStyle/>
          <a:p>
            <a:pPr marL="101600" indent="0">
              <a:buNone/>
            </a:pPr>
            <a:endParaRPr lang="en-IN" dirty="0"/>
          </a:p>
          <a:p>
            <a:pPr marL="558800" indent="-457200"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Bhadineni Narendra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Swati Pravin Gavate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Sonali Bhanudas Mhatre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Ashutosh Kumar Tiwari</a:t>
            </a:r>
            <a:endParaRPr lang="en-US" dirty="0">
              <a:cs typeface="Times New Roman" panose="02020603050405020304" pitchFamily="18" charset="0"/>
            </a:endParaRPr>
          </a:p>
          <a:p>
            <a:pPr marL="101600" indent="0">
              <a:buNone/>
            </a:pPr>
            <a:endParaRPr lang="en-US" sz="1200" dirty="0"/>
          </a:p>
          <a:p>
            <a:pPr marL="101600" indent="0">
              <a:buNone/>
            </a:pPr>
            <a:endParaRPr lang="en-US" sz="1600" dirty="0"/>
          </a:p>
          <a:p>
            <a:pPr marL="101600" indent="0">
              <a:buNone/>
            </a:pPr>
            <a:endParaRPr lang="en-US" sz="2000" kern="1200" dirty="0"/>
          </a:p>
          <a:p>
            <a:pPr marL="101600" indent="0">
              <a:buNone/>
            </a:pPr>
            <a:endParaRPr lang="en-US" sz="1600" dirty="0"/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0FCC-3D18-435E-84B9-73CB9FB068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63881" y="1362496"/>
            <a:ext cx="4129519" cy="3418200"/>
          </a:xfrm>
        </p:spPr>
        <p:txBody>
          <a:bodyPr/>
          <a:lstStyle/>
          <a:p>
            <a:pPr marL="101600" indent="0">
              <a:buNone/>
            </a:pPr>
            <a:endParaRPr lang="en-IN" dirty="0"/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Kurapati Sampath Kumar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Ummadi Varalakshmi</a:t>
            </a:r>
            <a:endParaRPr lang="en-US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Ramavath Ganesh Nayak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MD Ashif Ali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 err="1"/>
              <a:t>K</a:t>
            </a:r>
            <a:r>
              <a:rPr lang="en-US" sz="2000" dirty="0" err="1"/>
              <a:t>unamneni</a:t>
            </a:r>
            <a:r>
              <a:rPr lang="en-US" sz="2000" dirty="0"/>
              <a:t> Vijayalakshmi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Sinchana V</a:t>
            </a:r>
          </a:p>
          <a:p>
            <a:pPr marL="558800" indent="-457200">
              <a:buFont typeface="+mj-lt"/>
              <a:buAutoNum type="arabicPeriod"/>
            </a:pPr>
            <a:r>
              <a:rPr lang="en-US" sz="2000" dirty="0"/>
              <a:t>K Bhanuprakash</a:t>
            </a:r>
          </a:p>
          <a:p>
            <a:pPr marL="558800" indent="-457200">
              <a:buFont typeface="+mj-lt"/>
              <a:buAutoNum type="arabicPeriod"/>
            </a:pPr>
            <a:endParaRPr lang="en-US" sz="2000" dirty="0"/>
          </a:p>
          <a:p>
            <a:pPr marL="558800" indent="-457200">
              <a:buFont typeface="+mj-lt"/>
              <a:buAutoNum type="arabicPeriod"/>
            </a:pPr>
            <a:endParaRPr lang="en-US" sz="2000" dirty="0"/>
          </a:p>
          <a:p>
            <a:pPr marL="558800" indent="-457200">
              <a:buFont typeface="+mj-lt"/>
              <a:buAutoNum type="arabicPeriod"/>
            </a:pPr>
            <a:endParaRPr lang="en-US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8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endParaRPr lang="en-US" sz="1200" dirty="0"/>
          </a:p>
          <a:p>
            <a:pPr marL="101600" indent="0">
              <a:buNone/>
            </a:pPr>
            <a:endParaRPr lang="en-US" sz="1600" dirty="0"/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4522-C2C8-4E40-9FE2-D2B4C8A8D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117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99" y="439700"/>
            <a:ext cx="5307000" cy="396300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FUTURE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2E7D7DAF-630E-35AD-5331-E18F176BD287}"/>
              </a:ext>
            </a:extLst>
          </p:cNvPr>
          <p:cNvGraphicFramePr/>
          <p:nvPr/>
        </p:nvGraphicFramePr>
        <p:xfrm>
          <a:off x="855299" y="1079405"/>
          <a:ext cx="7718059" cy="330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458ABB35-C8D3-F19D-135B-7FE86789D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10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895350"/>
            <a:ext cx="2394787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/>
              <a:t>PROJECT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710482"/>
            <a:ext cx="4563818" cy="3709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This Inventory management system is all about selling and buying products.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b="0" i="0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It is a simple project that monitors the stock quantity. This system has a pleasant user interface, and it is user-friendly.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b="0" i="0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The system generates reports for the list of Items, Sales, Customer, and Purchases.</a:t>
            </a:r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31" y="528681"/>
            <a:ext cx="7202456" cy="786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60045" y="599229"/>
            <a:ext cx="608264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32</a:t>
            </a:fld>
            <a:endParaRPr lang="en-US" sz="15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390315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62889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863D8B43-00EB-85F5-4EE0-D72A08A63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733387"/>
              </p:ext>
            </p:extLst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Google Shape;342;p25"/>
          <p:cNvSpPr txBox="1">
            <a:spLocks noGrp="1"/>
          </p:cNvSpPr>
          <p:nvPr>
            <p:ph type="ctrTitle" idx="4294967295"/>
          </p:nvPr>
        </p:nvSpPr>
        <p:spPr>
          <a:xfrm>
            <a:off x="1314724" y="1070478"/>
            <a:ext cx="6515100" cy="2431136"/>
          </a:xfrm>
          <a:prstGeom prst="rect">
            <a:avLst/>
          </a:prstGeom>
        </p:spPr>
        <p:txBody>
          <a:bodyPr spcFirstLastPara="1" vert="horz" lIns="91440" tIns="45720" rIns="91440" bIns="0" rtlCol="0" anchor="ctr" anchorCtr="0">
            <a:normAutofit/>
          </a:bodyPr>
          <a:lstStyle/>
          <a:p>
            <a:pPr marL="0" lvl="0" indent="0" algn="ctr" defTabSz="914400">
              <a:spcAft>
                <a:spcPts val="0"/>
              </a:spcAft>
            </a:pPr>
            <a:r>
              <a:rPr lang="en-US" sz="4100" dirty="0"/>
              <a:t>  THANK  YOU</a:t>
            </a:r>
          </a:p>
        </p:txBody>
      </p:sp>
      <p:sp>
        <p:nvSpPr>
          <p:cNvPr id="344" name="Google Shape;344;p25"/>
          <p:cNvSpPr txBox="1">
            <a:spLocks noGrp="1"/>
          </p:cNvSpPr>
          <p:nvPr>
            <p:ph type="sldNum" sz="quarter" idx="12"/>
          </p:nvPr>
        </p:nvSpPr>
        <p:spPr>
          <a:xfrm>
            <a:off x="602056" y="174088"/>
            <a:ext cx="608264" cy="37768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33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821068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3692779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53" y="603389"/>
            <a:ext cx="2431365" cy="332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          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667764"/>
            <a:ext cx="0" cy="3429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8397" y="667764"/>
            <a:ext cx="4576919" cy="3429000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228600" indent="0" defTabSz="914400">
              <a:spcAft>
                <a:spcPts val="600"/>
              </a:spcAft>
              <a:buSzPct val="100000"/>
              <a:buNone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 defTabSz="914400">
              <a:spcAft>
                <a:spcPts val="600"/>
              </a:spcAft>
              <a:buSzPct val="100000"/>
              <a:buNone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 MANAGEMENT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BLOCK DIAGRAM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TECHNOLOGIES USED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FUTURE IMPLEMENTAION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175690" y="599229"/>
            <a:ext cx="608265" cy="377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15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7866F50F-0739-0BCC-318B-178CDD967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-16182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895350"/>
            <a:ext cx="2394787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200"/>
              <a:t>     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895350"/>
            <a:ext cx="4563818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An inventory management system project that allows user to manage and maintain his/her inventory with ease.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b="0" i="0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The inventory management system has been developed to allow users to add an inventory, delete an inventory, enter inventory quantity and other details, update inventory status and more.</a:t>
            </a:r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ckages on conveyor belt">
            <a:extLst>
              <a:ext uri="{FF2B5EF4-FFF2-40B4-BE49-F238E27FC236}">
                <a16:creationId xmlns:a16="http://schemas.microsoft.com/office/drawing/2014/main" id="{DB35AA00-77D7-3C06-A1FF-BDD033D37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994" r="-2" b="7733"/>
          <a:stretch/>
        </p:blipFill>
        <p:spPr>
          <a:xfrm>
            <a:off x="228" y="8582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895350"/>
            <a:ext cx="4563818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/>
              <a:t>Inventory management tries to efficiently streamline inventories to avoid both gluts and shortages.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It also records the stock currently available in the store.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A79E1C3A-4DF5-73AA-6BEF-72007E370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36424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5" y="895350"/>
            <a:ext cx="2648126" cy="3352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dirty="0"/>
              <a:t>INVENTORY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895350"/>
            <a:ext cx="4563818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 is </a:t>
            </a:r>
            <a:r>
              <a:rPr lang="en-US" b="0" i="0" dirty="0"/>
              <a:t>a complete list of items such as </a:t>
            </a:r>
            <a:r>
              <a:rPr lang="en-US" dirty="0"/>
              <a:t>materials</a:t>
            </a:r>
            <a:r>
              <a:rPr lang="en-US" b="0" i="0" dirty="0"/>
              <a:t>,  goods in stock.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is to ensure that there is enough goods or materials to meet demand without creating over stock or excess inventory.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is also used for a list of the contents of a household.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Inventory or stock  refers to the goods and materials that a business holds for the ultimate-goal of resale, production or utilization.</a:t>
            </a:r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ECB1C63E-754E-48FA-F7BC-B0DD2AEB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10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895350"/>
            <a:ext cx="2394787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500"/>
              <a:t>INVENTORY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895350"/>
            <a:ext cx="4563818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 management is the function of understanding the stock mix of a company and the different demands on that stock. 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 management helps companies identify which and how much stock to order at what time. It tracks inventory from purchase to the sale of goods.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Inventory management is important for every other business enterprise.</a:t>
            </a:r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ECB1C63E-754E-48FA-F7BC-B0DD2AEB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348" r="-2" b="11379"/>
          <a:stretch/>
        </p:blipFill>
        <p:spPr>
          <a:xfrm>
            <a:off x="228" y="10"/>
            <a:ext cx="9143772" cy="51434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332799"/>
            <a:ext cx="608265" cy="3776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405690"/>
            <a:ext cx="37304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5350"/>
            <a:ext cx="9144000" cy="42481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4" y="895350"/>
            <a:ext cx="2037068" cy="352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500" dirty="0"/>
              <a:t>BLOCK </a:t>
            </a:r>
            <a:br>
              <a:rPr lang="en-US" sz="2500" dirty="0"/>
            </a:br>
            <a:r>
              <a:rPr lang="en-US" sz="2500" dirty="0"/>
              <a:t>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2634226" y="336042"/>
            <a:ext cx="608264" cy="37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500">
                <a:solidFill>
                  <a:schemeClr val="tx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477" y="895350"/>
            <a:ext cx="4563818" cy="3524250"/>
          </a:xfrm>
          <a:blipFill>
            <a:blip r:embed="rId4"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4505908"/>
            <a:ext cx="262553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31C94-6247-B3C4-47FB-3567641B8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357" y="910071"/>
            <a:ext cx="6040526" cy="35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8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2623</TotalTime>
  <Words>864</Words>
  <Application>Microsoft Office PowerPoint</Application>
  <PresentationFormat>On-screen Show (16:9)</PresentationFormat>
  <Paragraphs>244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Gill Sans MT</vt:lpstr>
      <vt:lpstr>Century Gothic</vt:lpstr>
      <vt:lpstr>Bauhaus 93</vt:lpstr>
      <vt:lpstr>Barlow</vt:lpstr>
      <vt:lpstr>Calibri</vt:lpstr>
      <vt:lpstr>Cooper Black</vt:lpstr>
      <vt:lpstr>Times New Roman</vt:lpstr>
      <vt:lpstr>Barlow Light</vt:lpstr>
      <vt:lpstr>Arial</vt:lpstr>
      <vt:lpstr>Bookman Old Style</vt:lpstr>
      <vt:lpstr>Gallery</vt:lpstr>
      <vt:lpstr>          INVENTORY MANAGEMENT SYSTEM </vt:lpstr>
      <vt:lpstr>Team members </vt:lpstr>
      <vt:lpstr>Frontend  Team                     Backend Team</vt:lpstr>
      <vt:lpstr>           INDEX</vt:lpstr>
      <vt:lpstr>      INTRODUCTION</vt:lpstr>
      <vt:lpstr>PowerPoint Presentation</vt:lpstr>
      <vt:lpstr>INVENTORY</vt:lpstr>
      <vt:lpstr>INVENTORY MANAGEMENT</vt:lpstr>
      <vt:lpstr>BLOCK  DIAGRAM</vt:lpstr>
      <vt:lpstr>PowerPoint Presentation</vt:lpstr>
      <vt:lpstr>Modules</vt:lpstr>
      <vt:lpstr>USER MODULE</vt:lpstr>
      <vt:lpstr>REGISTER MODULE</vt:lpstr>
      <vt:lpstr>LOGIN MODULE</vt:lpstr>
      <vt:lpstr>ITEM MODULE</vt:lpstr>
      <vt:lpstr>PURCHASE MODULE</vt:lpstr>
      <vt:lpstr>SALE MODULE</vt:lpstr>
      <vt:lpstr>CUSTOMER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Importance  of  Inventory   Balance the advantages and disadvantages of small and large inventories   </vt:lpstr>
      <vt:lpstr>Importance of Inventory  Pressures for large inventories  Customer service  Ordering cost  Setup cost  Labor and equipment utilization  Transportation cost  Payments to suppliers</vt:lpstr>
      <vt:lpstr>FUTURE IMPLEMENTATION</vt:lpstr>
      <vt:lpstr>PROJECT OVERVIEW</vt:lpstr>
      <vt:lpstr>CONCLUSION</vt:lpstr>
      <vt:lpstr>  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ON          INVENTORY MANAGEMENT SYSTEM</dc:title>
  <dc:creator>Patra</dc:creator>
  <cp:lastModifiedBy>CIS202108CDN01 @sdib.in</cp:lastModifiedBy>
  <cp:revision>91</cp:revision>
  <dcterms:created xsi:type="dcterms:W3CDTF">2022-04-15T06:24:55Z</dcterms:created>
  <dcterms:modified xsi:type="dcterms:W3CDTF">2022-05-17T12:48:05Z</dcterms:modified>
</cp:coreProperties>
</file>